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60" r:id="rId1"/>
    <p:sldMasterId id="2147483727" r:id="rId2"/>
  </p:sldMasterIdLst>
  <p:notesMasterIdLst>
    <p:notesMasterId r:id="rId39"/>
  </p:notesMasterIdLst>
  <p:sldIdLst>
    <p:sldId id="257" r:id="rId3"/>
    <p:sldId id="301" r:id="rId4"/>
    <p:sldId id="300" r:id="rId5"/>
    <p:sldId id="323" r:id="rId6"/>
    <p:sldId id="341" r:id="rId7"/>
    <p:sldId id="282" r:id="rId8"/>
    <p:sldId id="293" r:id="rId9"/>
    <p:sldId id="313" r:id="rId10"/>
    <p:sldId id="328" r:id="rId11"/>
    <p:sldId id="329" r:id="rId12"/>
    <p:sldId id="330" r:id="rId13"/>
    <p:sldId id="331" r:id="rId14"/>
    <p:sldId id="332" r:id="rId15"/>
    <p:sldId id="294" r:id="rId16"/>
    <p:sldId id="312" r:id="rId17"/>
    <p:sldId id="314" r:id="rId18"/>
    <p:sldId id="315" r:id="rId19"/>
    <p:sldId id="316" r:id="rId20"/>
    <p:sldId id="317" r:id="rId21"/>
    <p:sldId id="318" r:id="rId22"/>
    <p:sldId id="351" r:id="rId23"/>
    <p:sldId id="349" r:id="rId24"/>
    <p:sldId id="342" r:id="rId25"/>
    <p:sldId id="343" r:id="rId26"/>
    <p:sldId id="344" r:id="rId27"/>
    <p:sldId id="345" r:id="rId28"/>
    <p:sldId id="346" r:id="rId29"/>
    <p:sldId id="347" r:id="rId30"/>
    <p:sldId id="348" r:id="rId31"/>
    <p:sldId id="304" r:id="rId32"/>
    <p:sldId id="305" r:id="rId33"/>
    <p:sldId id="326" r:id="rId34"/>
    <p:sldId id="325" r:id="rId35"/>
    <p:sldId id="337" r:id="rId36"/>
    <p:sldId id="291" r:id="rId37"/>
    <p:sldId id="261" r:id="rId38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41"/>
    <a:srgbClr val="00713A"/>
    <a:srgbClr val="00713B"/>
    <a:srgbClr val="FDD5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8" autoAdjust="0"/>
    <p:restoredTop sz="94564" autoAdjust="0"/>
  </p:normalViewPr>
  <p:slideViewPr>
    <p:cSldViewPr snapToGrid="0" snapToObjects="1">
      <p:cViewPr varScale="1">
        <p:scale>
          <a:sx n="110" d="100"/>
          <a:sy n="110" d="100"/>
        </p:scale>
        <p:origin x="-2004" y="-96"/>
      </p:cViewPr>
      <p:guideLst>
        <p:guide orient="horz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-2648" y="-12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724EEB5-D0C9-A547-A88C-2082376836A1}" type="datetime1">
              <a:rPr lang="de-DE"/>
              <a:pPr>
                <a:defRPr/>
              </a:pPr>
              <a:t>07.06.2021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91CB433-9D25-AE4B-A271-C93F6C23328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1822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de-DE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E1F039-3BB9-7D43-A215-B4F47D526B16}" type="slidenum">
              <a:rPr lang="de-DE" sz="1200"/>
              <a:pPr eaLnBrk="1" hangingPunct="1"/>
              <a:t>1</a:t>
            </a:fld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887850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241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60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533775" y="29591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de-DE" sz="1800" smtClean="0"/>
          </a:p>
        </p:txBody>
      </p:sp>
      <p:sp>
        <p:nvSpPr>
          <p:cNvPr id="4" name="Titel 1"/>
          <p:cNvSpPr txBox="1">
            <a:spLocks/>
          </p:cNvSpPr>
          <p:nvPr userDrawn="1"/>
        </p:nvSpPr>
        <p:spPr bwMode="auto">
          <a:xfrm>
            <a:off x="0" y="1638300"/>
            <a:ext cx="91440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3000" b="1" dirty="0">
                <a:solidFill>
                  <a:srgbClr val="00713B"/>
                </a:solidFill>
                <a:latin typeface="Verdana" charset="0"/>
                <a:cs typeface="Verdana" charset="0"/>
              </a:rPr>
              <a:t>Vielen Dank </a:t>
            </a:r>
            <a:br>
              <a:rPr lang="de-DE" sz="3000" b="1" dirty="0">
                <a:solidFill>
                  <a:srgbClr val="00713B"/>
                </a:solidFill>
                <a:latin typeface="Verdana" charset="0"/>
                <a:cs typeface="Verdana" charset="0"/>
              </a:rPr>
            </a:br>
            <a:r>
              <a:rPr lang="de-DE" sz="3000" b="1" dirty="0">
                <a:solidFill>
                  <a:srgbClr val="00713B"/>
                </a:solidFill>
                <a:latin typeface="Verdana" charset="0"/>
                <a:cs typeface="Verdana" charset="0"/>
              </a:rPr>
              <a:t>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131057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593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7E41"/>
                </a:solidFill>
                <a:latin typeface="Verdana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feld 17"/>
          <p:cNvSpPr txBox="1">
            <a:spLocks noChangeArrowheads="1"/>
          </p:cNvSpPr>
          <p:nvPr userDrawn="1"/>
        </p:nvSpPr>
        <p:spPr bwMode="auto">
          <a:xfrm>
            <a:off x="95251" y="6419850"/>
            <a:ext cx="757237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800" dirty="0" smtClean="0">
                <a:solidFill>
                  <a:srgbClr val="007E41"/>
                </a:solidFill>
                <a:latin typeface="Verdana" charset="0"/>
              </a:rPr>
              <a:t>Thomas Balster	     Fachbereich</a:t>
            </a:r>
            <a:r>
              <a:rPr lang="de-DE" sz="800" baseline="0" dirty="0" smtClean="0">
                <a:solidFill>
                  <a:srgbClr val="007E41"/>
                </a:solidFill>
                <a:latin typeface="Verdana" charset="0"/>
              </a:rPr>
              <a:t> Pflanzenschutz</a:t>
            </a:r>
            <a:r>
              <a:rPr lang="de-DE" sz="800" dirty="0" smtClean="0">
                <a:solidFill>
                  <a:srgbClr val="007E41"/>
                </a:solidFill>
                <a:latin typeface="Verdana" charset="0"/>
              </a:rPr>
              <a:t>		</a:t>
            </a:r>
            <a:endParaRPr lang="de-DE" sz="800" dirty="0">
              <a:solidFill>
                <a:srgbClr val="007E41"/>
              </a:solidFill>
              <a:latin typeface="Verdana" charset="0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57200" y="923926"/>
            <a:ext cx="8229600" cy="520223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</a:defRPr>
            </a:lvl1pPr>
            <a:lvl2pPr>
              <a:defRPr sz="1800">
                <a:latin typeface="Verdana" pitchFamily="34" charset="0"/>
              </a:defRPr>
            </a:lvl2pPr>
            <a:lvl3pPr>
              <a:defRPr sz="1600">
                <a:latin typeface="Verdana" pitchFamily="34" charset="0"/>
              </a:defRPr>
            </a:lvl3pPr>
            <a:lvl4pPr>
              <a:defRPr sz="1600">
                <a:latin typeface="Verdana" pitchFamily="34" charset="0"/>
              </a:defRPr>
            </a:lvl4pPr>
            <a:lvl5pPr>
              <a:defRPr sz="1600">
                <a:latin typeface="Verdana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640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593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7E41"/>
                </a:solidFill>
                <a:latin typeface="Verdana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feld 17"/>
          <p:cNvSpPr txBox="1">
            <a:spLocks noChangeArrowheads="1"/>
          </p:cNvSpPr>
          <p:nvPr userDrawn="1"/>
        </p:nvSpPr>
        <p:spPr bwMode="auto">
          <a:xfrm>
            <a:off x="95251" y="6419850"/>
            <a:ext cx="757237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800" dirty="0" smtClean="0">
                <a:solidFill>
                  <a:srgbClr val="007E41"/>
                </a:solidFill>
                <a:latin typeface="Verdana" charset="0"/>
              </a:rPr>
              <a:t>Thomas Balster	     Fachbereich</a:t>
            </a:r>
            <a:r>
              <a:rPr lang="de-DE" sz="800" baseline="0" dirty="0" smtClean="0">
                <a:solidFill>
                  <a:srgbClr val="007E41"/>
                </a:solidFill>
                <a:latin typeface="Verdana" charset="0"/>
              </a:rPr>
              <a:t> Pflanzenschutz</a:t>
            </a:r>
            <a:r>
              <a:rPr lang="de-DE" sz="800" dirty="0" smtClean="0">
                <a:solidFill>
                  <a:srgbClr val="007E41"/>
                </a:solidFill>
                <a:latin typeface="Verdana" charset="0"/>
              </a:rPr>
              <a:t>		</a:t>
            </a:r>
            <a:endParaRPr lang="de-DE" sz="800" dirty="0">
              <a:solidFill>
                <a:srgbClr val="007E41"/>
              </a:solidFill>
              <a:latin typeface="Verdana" charset="0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57200" y="923926"/>
            <a:ext cx="8229600" cy="520223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</a:defRPr>
            </a:lvl1pPr>
            <a:lvl2pPr>
              <a:defRPr sz="1800">
                <a:latin typeface="Verdana" pitchFamily="34" charset="0"/>
              </a:defRPr>
            </a:lvl2pPr>
            <a:lvl3pPr>
              <a:defRPr sz="1600">
                <a:latin typeface="Verdana" pitchFamily="34" charset="0"/>
              </a:defRPr>
            </a:lvl3pPr>
            <a:lvl4pPr>
              <a:defRPr sz="1600">
                <a:latin typeface="Verdana" pitchFamily="34" charset="0"/>
              </a:defRPr>
            </a:lvl4pPr>
            <a:lvl5pPr>
              <a:defRPr sz="1600">
                <a:latin typeface="Verdana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8215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75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-17463"/>
            <a:ext cx="9144000" cy="195263"/>
          </a:xfrm>
          <a:prstGeom prst="rect">
            <a:avLst/>
          </a:prstGeom>
          <a:solidFill>
            <a:srgbClr val="0071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1028" name="Bild 21" descr="Logo lwk_4cneu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5664200"/>
            <a:ext cx="26924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 userDrawn="1"/>
        </p:nvSpPr>
        <p:spPr>
          <a:xfrm>
            <a:off x="0" y="6662737"/>
            <a:ext cx="9144000" cy="195263"/>
          </a:xfrm>
          <a:prstGeom prst="rect">
            <a:avLst/>
          </a:prstGeom>
          <a:solidFill>
            <a:srgbClr val="0071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219075" y="59083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de-DE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E41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Thomas Balster					</a:t>
            </a:r>
            <a:br>
              <a:rPr kumimoji="0" lang="de-DE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E41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</a:br>
            <a:r>
              <a:rPr kumimoji="0" lang="de-DE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E41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Landwirtschaftskammer Schleswig-Holstein</a:t>
            </a:r>
            <a:br>
              <a:rPr kumimoji="0" lang="de-DE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E41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</a:br>
            <a:r>
              <a:rPr kumimoji="0" lang="de-DE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E41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Abteilung Pflanzenbau, Pflanzenschutz, Umwelt</a:t>
            </a:r>
            <a:br>
              <a:rPr kumimoji="0" lang="de-DE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E41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</a:br>
            <a:r>
              <a:rPr kumimoji="0" lang="de-DE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E41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Tel. 04120 – 70 68-213, tbalster@lksh.de		    	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64" r:id="rId2"/>
    <p:sldLayoutId id="2147483857" r:id="rId3"/>
    <p:sldLayoutId id="2147483865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ild 21" descr="Logo lwk_4cneu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6045200"/>
            <a:ext cx="1625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 userDrawn="1"/>
        </p:nvSpPr>
        <p:spPr>
          <a:xfrm>
            <a:off x="0" y="-17463"/>
            <a:ext cx="9144000" cy="195263"/>
          </a:xfrm>
          <a:prstGeom prst="rect">
            <a:avLst/>
          </a:prstGeom>
          <a:solidFill>
            <a:srgbClr val="0071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0" y="6662737"/>
            <a:ext cx="9144000" cy="195263"/>
          </a:xfrm>
          <a:prstGeom prst="rect">
            <a:avLst/>
          </a:prstGeom>
          <a:solidFill>
            <a:srgbClr val="0071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6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upload.wikimedia.org/wikipedia/commons/8/81/Buchsbaum_Buchsbaumz%C3%BCnsler_Schadbild.JPG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de/url?sa=i&amp;rct=j&amp;q=&amp;esrc=s&amp;source=images&amp;cd=&amp;cad=rja&amp;uact=8&amp;ved=2ahUKEwjm9IeMqIPfAhWMb1AKHQHnDdUQjRx6BAgBEAU&amp;url=http://permevakuator.ru/buxbaum-befall/&amp;psig=AOvVaw0Bflp-r_97-k4yRh_Jz20U&amp;ust=1543914553913254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de/url?sa=i&amp;rct=j&amp;q=&amp;esrc=s&amp;source=images&amp;cd=&amp;cad=rja&amp;uact=8&amp;ved=2ahUKEwjf8d6Vq4PfAhWEL1AKHQoHA_IQjRx6BAgBEAU&amp;url=https://www.kolhoefer.de/scripts/show.aspx?content%3D/de/gartengestaltung/pflanzen/schaedlingsbekaempfung&amp;psig=AOvVaw3YCdyq-o53pd4I3m3W6Bw8&amp;ust=1543915364398368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de/url?sa=i&amp;rct=j&amp;q=&amp;esrc=s&amp;source=images&amp;cd=&amp;cad=rja&amp;uact=8&amp;ved=2ahUKEwi3y86dkYPfAhVDUlAKHRO6CAUQjRx6BAgBEAU&amp;url=http://karte-asien.blogspot.com/2012/07/sudasien-land-karte-bilder.html&amp;psig=AOvVaw1FtDXnt1THrCQ1_d8SNJHb&amp;ust=1543908381075383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feld 8"/>
          <p:cNvSpPr txBox="1">
            <a:spLocks noChangeArrowheads="1"/>
          </p:cNvSpPr>
          <p:nvPr/>
        </p:nvSpPr>
        <p:spPr bwMode="auto">
          <a:xfrm>
            <a:off x="618065" y="355602"/>
            <a:ext cx="806873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altLang="de-DE" sz="4000" b="1" dirty="0" smtClean="0">
                <a:cs typeface="Arial" charset="0"/>
              </a:rPr>
              <a:t> </a:t>
            </a:r>
            <a:r>
              <a:rPr lang="de-DE" sz="4000" b="1" dirty="0" smtClean="0"/>
              <a:t>Pflanzenschutzsachkunde-</a:t>
            </a:r>
            <a:r>
              <a:rPr lang="de-DE" sz="4000" b="1" dirty="0"/>
              <a:t/>
            </a:r>
            <a:br>
              <a:rPr lang="de-DE" sz="4000" b="1" dirty="0"/>
            </a:br>
            <a:r>
              <a:rPr lang="de-DE" sz="4000" b="1" dirty="0"/>
              <a:t>Fortbildung </a:t>
            </a:r>
            <a:r>
              <a:rPr lang="de-DE" sz="4000" b="1" dirty="0" smtClean="0"/>
              <a:t>für die Baumschule</a:t>
            </a:r>
            <a:endParaRPr lang="de-DE" altLang="de-DE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de-DE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10.06.2021</a:t>
            </a:r>
          </a:p>
          <a:p>
            <a:pPr algn="ctr" eaLnBrk="1" hangingPunct="1"/>
            <a:endParaRPr lang="de-DE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de-DE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Aktuelles zum Thema Pflanzenschutz </a:t>
            </a:r>
          </a:p>
          <a:p>
            <a:pPr algn="ctr" eaLnBrk="1" hangingPunct="1"/>
            <a:endParaRPr lang="de-DE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de-DE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Balster</a:t>
            </a:r>
            <a:endParaRPr lang="de-DE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94733" y="474133"/>
            <a:ext cx="87884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Buchsbaumzünsler – </a:t>
            </a:r>
            <a:r>
              <a:rPr lang="de-DE" sz="2800" dirty="0" err="1" smtClean="0"/>
              <a:t>Cydalima</a:t>
            </a:r>
            <a:r>
              <a:rPr lang="de-DE" sz="2800" dirty="0" smtClean="0"/>
              <a:t> </a:t>
            </a:r>
            <a:r>
              <a:rPr lang="de-DE" sz="2800" dirty="0" err="1" smtClean="0"/>
              <a:t>perspectalis</a:t>
            </a:r>
            <a:endParaRPr lang="de-DE" sz="2800" dirty="0" smtClean="0"/>
          </a:p>
          <a:p>
            <a:endParaRPr lang="de-DE" sz="2800" dirty="0"/>
          </a:p>
          <a:p>
            <a:r>
              <a:rPr lang="de-DE" sz="2400" dirty="0" smtClean="0">
                <a:solidFill>
                  <a:srgbClr val="00B050"/>
                </a:solidFill>
              </a:rPr>
              <a:t>Wo befindet sich der Zünsler zur Zeit?</a:t>
            </a:r>
          </a:p>
          <a:p>
            <a:endParaRPr lang="de-DE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 smtClean="0"/>
              <a:t>2005/2006 Deutschland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200" dirty="0" smtClean="0"/>
              <a:t>Seit 2007 in BW (Kehl und Weil am Rhein) bekannt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200" dirty="0" smtClean="0"/>
              <a:t>Seit 2008 (2007) in NRW (Rheinland und westliches Münsterland mit den Kreisen COE, BOR, WAF, ST, MS)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200" dirty="0" smtClean="0"/>
              <a:t>Seit 2008 (2007) in Niedersachsen (zunächst EL, dann Region H, spätestens seit 2013 WST; 2017 neue Meldungen rund um OL und H)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200" dirty="0" smtClean="0"/>
              <a:t>Seit Sommer 2018 in HH und im südlichen Holstein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200" dirty="0" smtClean="0"/>
              <a:t>Mittlerweile in allen Bundesländern nachgewiesen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200" dirty="0" smtClean="0"/>
              <a:t>Verbreitung durch Verschleppung: Handel und </a:t>
            </a:r>
            <a:r>
              <a:rPr lang="de-DE" sz="2200" dirty="0" err="1" smtClean="0"/>
              <a:t>Stecklingsschnitt</a:t>
            </a:r>
            <a:r>
              <a:rPr lang="de-DE" sz="2200" dirty="0" smtClean="0"/>
              <a:t>!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200" dirty="0" smtClean="0"/>
              <a:t>Aktive Ausbreitung mit ca. 5 bis 11 km / Jahr</a:t>
            </a:r>
          </a:p>
          <a:p>
            <a:endParaRPr lang="de-DE" sz="2800" dirty="0"/>
          </a:p>
          <a:p>
            <a:r>
              <a:rPr lang="de-DE" sz="2800" dirty="0" smtClean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275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7000" y="355600"/>
            <a:ext cx="879686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Buchsbaumzünsler – </a:t>
            </a:r>
            <a:r>
              <a:rPr lang="de-DE" sz="2800" dirty="0" err="1" smtClean="0"/>
              <a:t>Cydalima</a:t>
            </a:r>
            <a:r>
              <a:rPr lang="de-DE" sz="2800" dirty="0" smtClean="0"/>
              <a:t> </a:t>
            </a:r>
            <a:r>
              <a:rPr lang="de-DE" sz="2800" dirty="0" err="1" smtClean="0"/>
              <a:t>perspectalis</a:t>
            </a:r>
            <a:endParaRPr lang="de-DE" sz="2800" dirty="0" smtClean="0"/>
          </a:p>
          <a:p>
            <a:endParaRPr lang="de-DE" dirty="0"/>
          </a:p>
          <a:p>
            <a:r>
              <a:rPr lang="de-DE" sz="2400" dirty="0" smtClean="0">
                <a:solidFill>
                  <a:srgbClr val="007E41"/>
                </a:solidFill>
              </a:rPr>
              <a:t>Welche Sorten werden bevorzugt?</a:t>
            </a:r>
          </a:p>
          <a:p>
            <a:endParaRPr lang="de-DE" dirty="0"/>
          </a:p>
          <a:p>
            <a:r>
              <a:rPr lang="de-DE" sz="2000" dirty="0" smtClean="0">
                <a:solidFill>
                  <a:srgbClr val="0070C0"/>
                </a:solidFill>
              </a:rPr>
              <a:t>Der Buchsbaumzünsler scheint zwar B. </a:t>
            </a:r>
            <a:r>
              <a:rPr lang="de-DE" sz="2000" dirty="0" err="1" smtClean="0">
                <a:solidFill>
                  <a:srgbClr val="0070C0"/>
                </a:solidFill>
              </a:rPr>
              <a:t>sempervirens</a:t>
            </a:r>
            <a:r>
              <a:rPr lang="de-DE" sz="2000" dirty="0" smtClean="0">
                <a:solidFill>
                  <a:srgbClr val="0070C0"/>
                </a:solidFill>
              </a:rPr>
              <a:t>-Sorten zu bevorzugen, nimmt aber auch B. </a:t>
            </a:r>
            <a:r>
              <a:rPr lang="de-DE" sz="2000" dirty="0" err="1" smtClean="0">
                <a:solidFill>
                  <a:srgbClr val="0070C0"/>
                </a:solidFill>
              </a:rPr>
              <a:t>microphylla</a:t>
            </a:r>
            <a:r>
              <a:rPr lang="de-DE" sz="2000" dirty="0" smtClean="0">
                <a:solidFill>
                  <a:srgbClr val="0070C0"/>
                </a:solidFill>
              </a:rPr>
              <a:t>-Sorten gut an und kann sie stark schädigen.</a:t>
            </a:r>
          </a:p>
          <a:p>
            <a:endParaRPr lang="de-DE" dirty="0"/>
          </a:p>
          <a:p>
            <a:r>
              <a:rPr lang="de-DE" sz="2000" dirty="0" smtClean="0"/>
              <a:t>Dieses ergaben Versuche des Pflanzenschutzamtes Niedersachsen und der LVG Bad Zwischenahn (Heinrich Beltz LWK Niedersachsen)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112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86267" y="355600"/>
            <a:ext cx="87545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Buchsbaumzünsler – </a:t>
            </a:r>
            <a:r>
              <a:rPr lang="de-DE" sz="2800" dirty="0" err="1" smtClean="0"/>
              <a:t>Cydalima</a:t>
            </a:r>
            <a:r>
              <a:rPr lang="de-DE" sz="2800" dirty="0" smtClean="0"/>
              <a:t> </a:t>
            </a:r>
            <a:r>
              <a:rPr lang="de-DE" sz="2800" dirty="0" err="1" smtClean="0"/>
              <a:t>perspectalis</a:t>
            </a:r>
            <a:endParaRPr lang="de-DE" sz="2800" dirty="0" smtClean="0"/>
          </a:p>
          <a:p>
            <a:endParaRPr lang="de-DE" dirty="0"/>
          </a:p>
          <a:p>
            <a:r>
              <a:rPr lang="de-DE" sz="2400" dirty="0" smtClean="0">
                <a:solidFill>
                  <a:srgbClr val="007E41"/>
                </a:solidFill>
              </a:rPr>
              <a:t>Erkennen eines Befalls</a:t>
            </a:r>
            <a:endParaRPr lang="de-DE" sz="2400" dirty="0">
              <a:solidFill>
                <a:srgbClr val="007E41"/>
              </a:solidFill>
            </a:endParaRPr>
          </a:p>
        </p:txBody>
      </p:sp>
      <p:pic>
        <p:nvPicPr>
          <p:cNvPr id="5122" name="Picture 2" descr="Datei:Buchsbaum Buchsbaumzünsler Schadbil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7" y="1200854"/>
            <a:ext cx="3493560" cy="465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5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7800" y="389467"/>
            <a:ext cx="878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Buchsbaumzünsler – </a:t>
            </a:r>
            <a:r>
              <a:rPr lang="de-DE" sz="2800" dirty="0" err="1" smtClean="0"/>
              <a:t>Cydalima</a:t>
            </a:r>
            <a:r>
              <a:rPr lang="de-DE" sz="2800" dirty="0" smtClean="0"/>
              <a:t> </a:t>
            </a:r>
            <a:r>
              <a:rPr lang="de-DE" sz="2800" dirty="0" err="1" smtClean="0"/>
              <a:t>perspectalis</a:t>
            </a:r>
            <a:endParaRPr lang="de-DE" sz="2800" dirty="0" smtClean="0"/>
          </a:p>
          <a:p>
            <a:endParaRPr lang="de-DE" dirty="0"/>
          </a:p>
          <a:p>
            <a:r>
              <a:rPr lang="de-DE" sz="2400" dirty="0" err="1" smtClean="0">
                <a:solidFill>
                  <a:srgbClr val="007E41"/>
                </a:solidFill>
              </a:rPr>
              <a:t>Befallserkennung</a:t>
            </a:r>
            <a:endParaRPr lang="de-DE" sz="2400" dirty="0" smtClean="0">
              <a:solidFill>
                <a:srgbClr val="007E41"/>
              </a:solidFill>
            </a:endParaRPr>
          </a:p>
          <a:p>
            <a:endParaRPr lang="de-DE" dirty="0"/>
          </a:p>
        </p:txBody>
      </p:sp>
      <p:pic>
        <p:nvPicPr>
          <p:cNvPr id="6146" name="Picture 2" descr="Ähnliches Fot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22" y="1625614"/>
            <a:ext cx="4850254" cy="376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42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56" y="260349"/>
            <a:ext cx="7549342" cy="5662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95" y="1329267"/>
            <a:ext cx="5714552" cy="42839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2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0200" y="406399"/>
            <a:ext cx="84666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Buchsbaumzünsler – </a:t>
            </a:r>
            <a:r>
              <a:rPr lang="de-DE" sz="2400" dirty="0" err="1" smtClean="0"/>
              <a:t>Cydalima</a:t>
            </a:r>
            <a:r>
              <a:rPr lang="de-DE" sz="2400" dirty="0" smtClean="0"/>
              <a:t> </a:t>
            </a:r>
            <a:r>
              <a:rPr lang="de-DE" sz="2400" dirty="0" err="1" smtClean="0"/>
              <a:t>perspectalis</a:t>
            </a:r>
            <a:endParaRPr lang="de-DE" sz="2400" dirty="0" smtClean="0"/>
          </a:p>
          <a:p>
            <a:endParaRPr lang="de-DE" dirty="0"/>
          </a:p>
          <a:p>
            <a:r>
              <a:rPr lang="de-DE" dirty="0" smtClean="0">
                <a:solidFill>
                  <a:srgbClr val="007E41"/>
                </a:solidFill>
              </a:rPr>
              <a:t>Lebenszyklus</a:t>
            </a:r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6" y="1524000"/>
            <a:ext cx="4732145" cy="354753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215467" y="1422396"/>
            <a:ext cx="39285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Temperaturabhängige Entwicklung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Ei: 5 bis 7 Tage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Larve: 6 bis 7 Stadien                                  17 bis 87 Tage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Puppe: ca. 9 bis 17 Tage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Imago: Lebensdauer bis 2 Wochen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Diapause durch abnehmende Tageslänge eingeleitet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Überwinterung meist als L3 zwischen Blättern eingesponnen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In der Regel 2 Generationen/Jahr in Europa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12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37067" y="474133"/>
            <a:ext cx="854286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Buchsbaumzünsler – </a:t>
            </a:r>
            <a:r>
              <a:rPr lang="de-DE" sz="2800" dirty="0" err="1" smtClean="0"/>
              <a:t>Cydalima</a:t>
            </a:r>
            <a:r>
              <a:rPr lang="de-DE" sz="2800" dirty="0" smtClean="0"/>
              <a:t> </a:t>
            </a:r>
            <a:r>
              <a:rPr lang="de-DE" sz="2800" dirty="0" err="1" smtClean="0"/>
              <a:t>perspectalis</a:t>
            </a:r>
            <a:endParaRPr lang="de-DE" sz="2800" dirty="0" smtClean="0"/>
          </a:p>
          <a:p>
            <a:endParaRPr lang="de-DE" dirty="0"/>
          </a:p>
          <a:p>
            <a:r>
              <a:rPr lang="de-DE" sz="2400" dirty="0" smtClean="0">
                <a:solidFill>
                  <a:srgbClr val="007E41"/>
                </a:solidFill>
              </a:rPr>
              <a:t>Bekämpfungsmöglichkeiten</a:t>
            </a:r>
          </a:p>
          <a:p>
            <a:endParaRPr lang="de-DE" sz="2400" dirty="0">
              <a:solidFill>
                <a:srgbClr val="007E4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rgbClr val="007E41"/>
                </a:solidFill>
              </a:rPr>
              <a:t>Integrierter Pflanzenschutz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400" dirty="0" smtClean="0">
                <a:solidFill>
                  <a:srgbClr val="007E41"/>
                </a:solidFill>
              </a:rPr>
              <a:t>Biotechnisch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7E41"/>
                </a:solidFill>
              </a:rPr>
              <a:t>Lichtfallen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err="1" smtClean="0">
                <a:solidFill>
                  <a:srgbClr val="007E41"/>
                </a:solidFill>
              </a:rPr>
              <a:t>Pheromonfallen</a:t>
            </a:r>
            <a:endParaRPr lang="de-DE" sz="2400" dirty="0" smtClean="0">
              <a:solidFill>
                <a:srgbClr val="007E41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pic>
        <p:nvPicPr>
          <p:cNvPr id="7170" name="Picture 2" descr="Bildergebnis für zünsler pheromonfall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1261006"/>
            <a:ext cx="3220508" cy="429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37067" y="4044340"/>
            <a:ext cx="414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>
                <a:solidFill>
                  <a:srgbClr val="FF0000"/>
                </a:solidFill>
              </a:rPr>
              <a:t>Pheromonfallen</a:t>
            </a:r>
            <a:r>
              <a:rPr lang="de-DE" sz="2000" b="1" dirty="0" smtClean="0">
                <a:solidFill>
                  <a:srgbClr val="FF0000"/>
                </a:solidFill>
              </a:rPr>
              <a:t>-&gt; Monitoring &amp; Entscheidungshilfen. Für eine Bekämpfung reicht der Fang der männlichen Falter nicht aus!</a:t>
            </a:r>
            <a:endParaRPr lang="de-D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4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28600" y="397933"/>
            <a:ext cx="8678333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Buchsbaumzünsler – </a:t>
            </a:r>
            <a:r>
              <a:rPr lang="de-DE" sz="2800" dirty="0" err="1" smtClean="0"/>
              <a:t>Cydalima</a:t>
            </a:r>
            <a:r>
              <a:rPr lang="de-DE" sz="2800" dirty="0" smtClean="0"/>
              <a:t> </a:t>
            </a:r>
            <a:r>
              <a:rPr lang="de-DE" sz="2800" dirty="0" err="1" smtClean="0"/>
              <a:t>perspectalis</a:t>
            </a:r>
            <a:endParaRPr lang="de-DE" sz="2800" dirty="0" smtClean="0"/>
          </a:p>
          <a:p>
            <a:endParaRPr lang="de-DE" dirty="0"/>
          </a:p>
          <a:p>
            <a:r>
              <a:rPr lang="de-DE" sz="2400" dirty="0" smtClean="0">
                <a:solidFill>
                  <a:srgbClr val="007E41"/>
                </a:solidFill>
              </a:rPr>
              <a:t>Bekämpfungsmöglichkeiten</a:t>
            </a:r>
          </a:p>
          <a:p>
            <a:endParaRPr lang="de-DE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/>
              <a:t>Integrierter Pflanzenschutz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400" dirty="0" smtClean="0"/>
              <a:t>Biotechnisch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400" dirty="0" smtClean="0"/>
              <a:t>Lichtfallen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400" dirty="0" err="1" smtClean="0"/>
              <a:t>Pheromonfallen</a:t>
            </a:r>
            <a:endParaRPr lang="de-DE" sz="2400" dirty="0" smtClean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400" dirty="0" err="1" smtClean="0">
                <a:solidFill>
                  <a:srgbClr val="007E41"/>
                </a:solidFill>
              </a:rPr>
              <a:t>Repellentien</a:t>
            </a:r>
            <a:r>
              <a:rPr lang="de-DE" sz="2400" dirty="0" smtClean="0"/>
              <a:t>-&gt; </a:t>
            </a:r>
          </a:p>
          <a:p>
            <a:r>
              <a:rPr lang="de-DE" sz="2400" dirty="0" smtClean="0"/>
              <a:t>    </a:t>
            </a:r>
            <a:r>
              <a:rPr lang="de-DE" dirty="0" smtClean="0"/>
              <a:t>ätherische Öle</a:t>
            </a:r>
          </a:p>
          <a:p>
            <a:r>
              <a:rPr lang="de-DE" dirty="0" smtClean="0"/>
              <a:t>     flüchtige organische Verbindungen</a:t>
            </a:r>
          </a:p>
          <a:p>
            <a:r>
              <a:rPr lang="de-DE" dirty="0"/>
              <a:t> </a:t>
            </a:r>
            <a:r>
              <a:rPr lang="de-DE" dirty="0" smtClean="0"/>
              <a:t>    (volatile Substanzen)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453473" y="1202266"/>
            <a:ext cx="4504266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Signifikant geringere Eiablage, wenn </a:t>
            </a:r>
            <a:r>
              <a:rPr lang="de-DE" i="1" dirty="0" err="1" smtClean="0"/>
              <a:t>Buxus</a:t>
            </a:r>
            <a:r>
              <a:rPr lang="de-DE" dirty="0" smtClean="0"/>
              <a:t>-Zweige behandelt wurden </a:t>
            </a:r>
          </a:p>
          <a:p>
            <a:r>
              <a:rPr lang="de-DE" dirty="0" smtClean="0">
                <a:solidFill>
                  <a:srgbClr val="007E41"/>
                </a:solidFill>
              </a:rPr>
              <a:t>Ätherische Öle                 Pflanzenextrakte</a:t>
            </a:r>
          </a:p>
          <a:p>
            <a:r>
              <a:rPr lang="de-DE" i="1" dirty="0" err="1" smtClean="0"/>
              <a:t>Sambucus</a:t>
            </a:r>
            <a:r>
              <a:rPr lang="de-DE" i="1" dirty="0" smtClean="0"/>
              <a:t> </a:t>
            </a:r>
            <a:r>
              <a:rPr lang="de-DE" i="1" dirty="0" err="1" smtClean="0"/>
              <a:t>nigra</a:t>
            </a:r>
            <a:r>
              <a:rPr lang="de-DE" i="1" dirty="0" smtClean="0"/>
              <a:t>               Thymus </a:t>
            </a:r>
            <a:r>
              <a:rPr lang="de-DE" i="1" dirty="0" err="1" smtClean="0"/>
              <a:t>vulgaris</a:t>
            </a:r>
            <a:endParaRPr lang="de-DE" i="1" dirty="0" smtClean="0"/>
          </a:p>
          <a:p>
            <a:r>
              <a:rPr lang="de-DE" i="1" dirty="0" smtClean="0"/>
              <a:t>Thymus </a:t>
            </a:r>
            <a:r>
              <a:rPr lang="de-DE" i="1" dirty="0" err="1" smtClean="0"/>
              <a:t>vulgaris</a:t>
            </a:r>
            <a:r>
              <a:rPr lang="de-DE" i="1" dirty="0" smtClean="0"/>
              <a:t>               </a:t>
            </a:r>
            <a:r>
              <a:rPr lang="de-DE" i="1" dirty="0" err="1" smtClean="0"/>
              <a:t>Salvia</a:t>
            </a:r>
            <a:r>
              <a:rPr lang="de-DE" i="1" dirty="0" smtClean="0"/>
              <a:t> </a:t>
            </a:r>
            <a:r>
              <a:rPr lang="de-DE" i="1" dirty="0" err="1" smtClean="0"/>
              <a:t>officinalis</a:t>
            </a:r>
            <a:endParaRPr lang="de-DE" i="1" dirty="0" smtClean="0"/>
          </a:p>
          <a:p>
            <a:r>
              <a:rPr lang="de-DE" i="1" dirty="0" err="1" smtClean="0"/>
              <a:t>Pinus</a:t>
            </a:r>
            <a:r>
              <a:rPr lang="de-DE" i="1" dirty="0" smtClean="0"/>
              <a:t> </a:t>
            </a:r>
            <a:r>
              <a:rPr lang="de-DE" i="1" dirty="0" err="1" smtClean="0"/>
              <a:t>Sylvestris</a:t>
            </a:r>
            <a:r>
              <a:rPr lang="de-DE" i="1" dirty="0" smtClean="0"/>
              <a:t>               </a:t>
            </a:r>
            <a:r>
              <a:rPr lang="de-DE" dirty="0" smtClean="0"/>
              <a:t>                          </a:t>
            </a:r>
            <a:r>
              <a:rPr lang="de-DE" sz="1200" b="1" dirty="0" err="1" smtClean="0"/>
              <a:t>Göttig</a:t>
            </a:r>
            <a:r>
              <a:rPr lang="de-DE" sz="1200" b="1" dirty="0" smtClean="0"/>
              <a:t> 2017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92431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37067" y="440267"/>
            <a:ext cx="872913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Buchsbaumzünsler – </a:t>
            </a:r>
            <a:r>
              <a:rPr lang="de-DE" sz="2800" dirty="0" err="1" smtClean="0"/>
              <a:t>Cydalima</a:t>
            </a:r>
            <a:r>
              <a:rPr lang="de-DE" sz="2800" dirty="0" smtClean="0"/>
              <a:t> </a:t>
            </a:r>
            <a:r>
              <a:rPr lang="de-DE" sz="2800" dirty="0" err="1" smtClean="0"/>
              <a:t>perspectalis</a:t>
            </a:r>
            <a:endParaRPr lang="de-DE" sz="2800" dirty="0" smtClean="0"/>
          </a:p>
          <a:p>
            <a:endParaRPr lang="de-DE" dirty="0"/>
          </a:p>
          <a:p>
            <a:r>
              <a:rPr lang="de-DE" sz="2000" dirty="0" smtClean="0">
                <a:solidFill>
                  <a:srgbClr val="007E41"/>
                </a:solidFill>
              </a:rPr>
              <a:t>Bekämpfungsmöglichkeiten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Integrierter Pflanzenschutz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007E41"/>
                </a:solidFill>
              </a:rPr>
              <a:t>Biologisch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/>
              <a:t>Nützlingsförderung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/>
              <a:t>Nützlingseinsatz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000074"/>
              </p:ext>
            </p:extLst>
          </p:nvPr>
        </p:nvGraphicFramePr>
        <p:xfrm>
          <a:off x="1303866" y="2870200"/>
          <a:ext cx="6096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96240">
                <a:tc>
                  <a:txBody>
                    <a:bodyPr/>
                    <a:lstStyle/>
                    <a:p>
                      <a:r>
                        <a:rPr lang="de-DE" dirty="0" smtClean="0"/>
                        <a:t>Nützling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Labor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Pflanze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i="1" dirty="0" smtClean="0"/>
                        <a:t>Trichogramma</a:t>
                      </a:r>
                      <a:r>
                        <a:rPr lang="de-DE" i="1" baseline="0" dirty="0" smtClean="0"/>
                        <a:t> </a:t>
                      </a:r>
                      <a:r>
                        <a:rPr lang="de-DE" i="1" baseline="0" dirty="0" err="1" smtClean="0"/>
                        <a:t>sp</a:t>
                      </a:r>
                      <a:r>
                        <a:rPr lang="de-DE" i="1" baseline="0" dirty="0" smtClean="0"/>
                        <a:t>. </a:t>
                      </a:r>
                      <a:r>
                        <a:rPr lang="de-DE" baseline="0" dirty="0" smtClean="0"/>
                        <a:t>(7 Arten)</a:t>
                      </a:r>
                    </a:p>
                    <a:p>
                      <a:r>
                        <a:rPr lang="de-DE" i="1" baseline="0" dirty="0" smtClean="0"/>
                        <a:t>T. </a:t>
                      </a:r>
                      <a:r>
                        <a:rPr lang="de-DE" i="1" baseline="0" dirty="0" err="1" smtClean="0"/>
                        <a:t>dendrolimi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4-20% Parasitierung</a:t>
                      </a:r>
                    </a:p>
                    <a:p>
                      <a:r>
                        <a:rPr lang="de-DE" dirty="0" smtClean="0"/>
                        <a:t>40% Parasitierung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r>
                        <a:rPr lang="de-DE" dirty="0" smtClean="0"/>
                        <a:t>13% Parasitierung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i="1" dirty="0" err="1" smtClean="0"/>
                        <a:t>Chrysoperla</a:t>
                      </a:r>
                      <a:r>
                        <a:rPr lang="de-DE" i="1" dirty="0" smtClean="0"/>
                        <a:t> </a:t>
                      </a:r>
                      <a:r>
                        <a:rPr lang="de-DE" i="1" dirty="0" err="1" smtClean="0"/>
                        <a:t>carnea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89% Fraß</a:t>
                      </a:r>
                      <a:r>
                        <a:rPr lang="de-DE" baseline="0" dirty="0" smtClean="0"/>
                        <a:t> (Eier)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49% Fraß (Eier)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i="1" dirty="0" err="1" smtClean="0"/>
                        <a:t>Orius</a:t>
                      </a:r>
                      <a:r>
                        <a:rPr lang="de-DE" i="1" dirty="0" smtClean="0"/>
                        <a:t> </a:t>
                      </a:r>
                      <a:r>
                        <a:rPr lang="de-DE" i="1" dirty="0" err="1" smtClean="0"/>
                        <a:t>majusculus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42% Fraß</a:t>
                      </a:r>
                      <a:r>
                        <a:rPr lang="de-DE" baseline="0" dirty="0" smtClean="0"/>
                        <a:t> (Eier)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10% Fraß (Eier)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i="1" dirty="0" err="1" smtClean="0"/>
                        <a:t>Steinernema</a:t>
                      </a:r>
                      <a:r>
                        <a:rPr lang="de-DE" i="1" dirty="0" smtClean="0"/>
                        <a:t> </a:t>
                      </a:r>
                      <a:r>
                        <a:rPr lang="de-DE" i="1" dirty="0" err="1" smtClean="0"/>
                        <a:t>carpocapsae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10-100% </a:t>
                      </a:r>
                      <a:r>
                        <a:rPr lang="de-DE" sz="1400" dirty="0" smtClean="0"/>
                        <a:t>Parasitierung </a:t>
                      </a:r>
                    </a:p>
                    <a:p>
                      <a:r>
                        <a:rPr lang="de-DE" sz="1200" dirty="0" smtClean="0"/>
                        <a:t>(je nach Alter der Raupen und Anzahl Nematoden je Raupe)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16-65%                    </a:t>
                      </a:r>
                      <a:r>
                        <a:rPr lang="de-DE" sz="1200" dirty="0" smtClean="0"/>
                        <a:t>(mit 2,5 </a:t>
                      </a:r>
                      <a:r>
                        <a:rPr lang="de-DE" sz="1200" dirty="0" err="1" smtClean="0"/>
                        <a:t>Mio</a:t>
                      </a:r>
                      <a:r>
                        <a:rPr lang="de-DE" sz="1200" dirty="0" smtClean="0"/>
                        <a:t> Nematoden/m²)</a:t>
                      </a:r>
                    </a:p>
                    <a:p>
                      <a:endParaRPr lang="de-DE" sz="1200" dirty="0" smtClean="0"/>
                    </a:p>
                    <a:p>
                      <a:r>
                        <a:rPr lang="de-DE" sz="1200" b="1" dirty="0" smtClean="0"/>
                        <a:t>                               </a:t>
                      </a:r>
                      <a:r>
                        <a:rPr lang="de-DE" sz="1200" b="1" dirty="0" err="1" smtClean="0"/>
                        <a:t>Göttig</a:t>
                      </a:r>
                      <a:r>
                        <a:rPr lang="de-DE" sz="1200" b="1" dirty="0" smtClean="0"/>
                        <a:t> 2017</a:t>
                      </a:r>
                      <a:endParaRPr lang="de-DE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3589867" y="999067"/>
            <a:ext cx="543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Nützlinge gegen Raup</a:t>
            </a:r>
            <a:r>
              <a:rPr lang="de-DE" sz="1400" dirty="0" smtClean="0">
                <a:solidFill>
                  <a:srgbClr val="FF0000"/>
                </a:solidFill>
              </a:rPr>
              <a:t>en (</a:t>
            </a:r>
            <a:r>
              <a:rPr lang="de-DE" sz="1400" dirty="0" err="1" smtClean="0">
                <a:solidFill>
                  <a:srgbClr val="FF0000"/>
                </a:solidFill>
              </a:rPr>
              <a:t>Göttig</a:t>
            </a:r>
            <a:r>
              <a:rPr lang="de-DE" sz="1400" dirty="0" smtClean="0">
                <a:solidFill>
                  <a:srgbClr val="FF0000"/>
                </a:solidFill>
              </a:rPr>
              <a:t> 2017):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i="1" dirty="0" err="1" smtClean="0">
                <a:solidFill>
                  <a:srgbClr val="FF0000"/>
                </a:solidFill>
              </a:rPr>
              <a:t>Bacillus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thuringiensis</a:t>
            </a:r>
            <a:r>
              <a:rPr lang="de-DE" sz="1400" i="1" dirty="0" smtClean="0">
                <a:solidFill>
                  <a:srgbClr val="FF0000"/>
                </a:solidFill>
              </a:rPr>
              <a:t> -</a:t>
            </a:r>
            <a:r>
              <a:rPr lang="de-DE" sz="1400" dirty="0" smtClean="0">
                <a:solidFill>
                  <a:srgbClr val="FF0000"/>
                </a:solidFill>
              </a:rPr>
              <a:t>&gt; PSM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smtClean="0">
                <a:solidFill>
                  <a:srgbClr val="FF0000"/>
                </a:solidFill>
              </a:rPr>
              <a:t>Schlupfwespen: </a:t>
            </a:r>
            <a:r>
              <a:rPr lang="de-DE" sz="1400" i="1" dirty="0" smtClean="0">
                <a:solidFill>
                  <a:srgbClr val="FF0000"/>
                </a:solidFill>
              </a:rPr>
              <a:t>Trichogramma </a:t>
            </a:r>
            <a:r>
              <a:rPr lang="de-DE" sz="1400" i="1" dirty="0" err="1" smtClean="0">
                <a:solidFill>
                  <a:srgbClr val="FF0000"/>
                </a:solidFill>
              </a:rPr>
              <a:t>sp</a:t>
            </a:r>
            <a:r>
              <a:rPr lang="de-DE" sz="1400" dirty="0" smtClean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smtClean="0">
                <a:solidFill>
                  <a:srgbClr val="FF0000"/>
                </a:solidFill>
              </a:rPr>
              <a:t>Florfliegenlarven: </a:t>
            </a:r>
            <a:r>
              <a:rPr lang="de-DE" sz="1400" i="1" dirty="0" err="1" smtClean="0">
                <a:solidFill>
                  <a:srgbClr val="FF0000"/>
                </a:solidFill>
              </a:rPr>
              <a:t>Chrysoperla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carnea</a:t>
            </a:r>
            <a:endParaRPr lang="de-DE" sz="1400" i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smtClean="0">
                <a:solidFill>
                  <a:srgbClr val="FF0000"/>
                </a:solidFill>
              </a:rPr>
              <a:t>Raubwanzen: </a:t>
            </a:r>
            <a:r>
              <a:rPr lang="de-DE" sz="1400" i="1" dirty="0" err="1" smtClean="0">
                <a:solidFill>
                  <a:srgbClr val="FF0000"/>
                </a:solidFill>
              </a:rPr>
              <a:t>Orius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majusculus</a:t>
            </a:r>
            <a:endParaRPr lang="de-DE" sz="1400" i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smtClean="0">
                <a:solidFill>
                  <a:srgbClr val="FF0000"/>
                </a:solidFill>
              </a:rPr>
              <a:t>Nematoden: </a:t>
            </a:r>
            <a:r>
              <a:rPr lang="de-DE" sz="1400" i="1" dirty="0" err="1" smtClean="0">
                <a:solidFill>
                  <a:srgbClr val="FF0000"/>
                </a:solidFill>
              </a:rPr>
              <a:t>Steinernema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carpocapsae</a:t>
            </a:r>
            <a:endParaRPr lang="de-DE" sz="1400" i="1" dirty="0" smtClean="0">
              <a:solidFill>
                <a:srgbClr val="FF0000"/>
              </a:solidFill>
            </a:endParaRPr>
          </a:p>
          <a:p>
            <a:endParaRPr lang="de-DE" dirty="0" smtClean="0">
              <a:solidFill>
                <a:srgbClr val="FF0000"/>
              </a:solidFill>
            </a:endParaRPr>
          </a:p>
          <a:p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37067" y="355600"/>
            <a:ext cx="866986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Buchsbaumzünsler – </a:t>
            </a:r>
            <a:r>
              <a:rPr lang="de-DE" sz="2800" dirty="0" err="1" smtClean="0"/>
              <a:t>Cydalima</a:t>
            </a:r>
            <a:r>
              <a:rPr lang="de-DE" sz="2800" dirty="0" smtClean="0"/>
              <a:t> </a:t>
            </a:r>
            <a:r>
              <a:rPr lang="de-DE" sz="2800" dirty="0" err="1" smtClean="0"/>
              <a:t>perspectalis</a:t>
            </a:r>
            <a:endParaRPr lang="de-DE" sz="2800" dirty="0" smtClean="0"/>
          </a:p>
          <a:p>
            <a:endParaRPr lang="de-DE" dirty="0"/>
          </a:p>
          <a:p>
            <a:r>
              <a:rPr lang="de-DE" sz="2400" dirty="0" smtClean="0">
                <a:solidFill>
                  <a:srgbClr val="007E41"/>
                </a:solidFill>
              </a:rPr>
              <a:t>Bekämpfungsmöglichkeiten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Integrierter Pflanzenschutz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C00000"/>
                </a:solidFill>
              </a:rPr>
              <a:t>Chemisch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FF0000"/>
                </a:solidFill>
              </a:rPr>
              <a:t>Insektizideinsatz</a:t>
            </a:r>
            <a:endParaRPr lang="de-DE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ordnungsgemäß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wirksam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615267" y="1828800"/>
            <a:ext cx="52916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0000"/>
                </a:solidFill>
              </a:rPr>
              <a:t>Zulassung / Genehmigung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0000"/>
                </a:solidFill>
              </a:rPr>
              <a:t>BS / ÖG / </a:t>
            </a:r>
            <a:r>
              <a:rPr lang="de-DE" dirty="0" err="1" smtClean="0">
                <a:solidFill>
                  <a:srgbClr val="FF0000"/>
                </a:solidFill>
              </a:rPr>
              <a:t>HuK</a:t>
            </a:r>
            <a:endParaRPr lang="de-DE" dirty="0" smtClean="0">
              <a:solidFill>
                <a:srgbClr val="FF0000"/>
              </a:solidFill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0000"/>
                </a:solidFill>
              </a:rPr>
              <a:t>Aufwandmenge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0000"/>
                </a:solidFill>
              </a:rPr>
              <a:t>Anwendungshäufigkeit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0000"/>
                </a:solidFill>
              </a:rPr>
              <a:t>Auflagen und Anwendungsbestimmungen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0000"/>
                </a:solidFill>
              </a:rPr>
              <a:t>Anwendungszeitpunkt (rechtzeitige </a:t>
            </a:r>
            <a:r>
              <a:rPr lang="de-DE" dirty="0" err="1" smtClean="0">
                <a:solidFill>
                  <a:srgbClr val="FF0000"/>
                </a:solidFill>
              </a:rPr>
              <a:t>Monitoringmaßnahmen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0000"/>
                </a:solidFill>
              </a:rPr>
              <a:t>Beachtung des Lebenszyklus (-&gt; erste Generation effektiver bekämpfbar)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>
                <a:solidFill>
                  <a:srgbClr val="FF0000"/>
                </a:solidFill>
              </a:rPr>
              <a:t>Applikationstechnik (-&gt; Wirkstoffe müssen dorthin gelangen, wo die Raupen fressen)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DE" dirty="0" smtClean="0">
              <a:solidFill>
                <a:srgbClr val="FF0000"/>
              </a:solidFill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59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altLang="de-DE" sz="2800" dirty="0" smtClean="0">
                <a:solidFill>
                  <a:srgbClr val="0071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Aktuelles </a:t>
            </a:r>
            <a:r>
              <a:rPr lang="de-DE" altLang="de-DE" sz="2800" dirty="0">
                <a:solidFill>
                  <a:srgbClr val="0071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der  </a:t>
            </a:r>
            <a:r>
              <a:rPr lang="de-DE" altLang="de-DE" sz="2800" dirty="0" smtClean="0">
                <a:solidFill>
                  <a:srgbClr val="0071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Pflanzenschutzberatung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Aufgaben des Pflanzenschutzdienstes der LKSH in Baumschulen und Weihnachtsbaumbetrieben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Aktuelles aus dem Zulassungsbereich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Abiotische Schadursachen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Tierische Schaderreger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Pilzliche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Schaderreger</a:t>
            </a:r>
          </a:p>
        </p:txBody>
      </p:sp>
    </p:spTree>
    <p:extLst>
      <p:ext uri="{BB962C8B-B14F-4D97-AF65-F5344CB8AC3E}">
        <p14:creationId xmlns:p14="http://schemas.microsoft.com/office/powerpoint/2010/main" val="255558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7800" y="397933"/>
            <a:ext cx="87968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300" dirty="0" smtClean="0"/>
              <a:t>Buchsbaumzünsler – </a:t>
            </a:r>
            <a:r>
              <a:rPr lang="de-DE" sz="2300" dirty="0" err="1" smtClean="0"/>
              <a:t>Cydalima</a:t>
            </a:r>
            <a:r>
              <a:rPr lang="de-DE" sz="2300" dirty="0" smtClean="0"/>
              <a:t> </a:t>
            </a:r>
            <a:r>
              <a:rPr lang="de-DE" sz="2300" dirty="0" err="1" smtClean="0"/>
              <a:t>perspectalis</a:t>
            </a:r>
            <a:endParaRPr lang="de-DE" sz="2300" dirty="0" smtClean="0"/>
          </a:p>
          <a:p>
            <a:pPr algn="ctr"/>
            <a:r>
              <a:rPr lang="de-DE" sz="1600" dirty="0" smtClean="0">
                <a:solidFill>
                  <a:srgbClr val="FF0000"/>
                </a:solidFill>
              </a:rPr>
              <a:t>Insektizide gegen Raupen für Baumschulen</a:t>
            </a:r>
            <a:endParaRPr lang="de-DE" sz="16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357292"/>
              </p:ext>
            </p:extLst>
          </p:nvPr>
        </p:nvGraphicFramePr>
        <p:xfrm>
          <a:off x="1295399" y="1074311"/>
          <a:ext cx="6096000" cy="4927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858270">
                <a:tc>
                  <a:txBody>
                    <a:bodyPr/>
                    <a:lstStyle/>
                    <a:p>
                      <a:r>
                        <a:rPr lang="de-DE" dirty="0" smtClean="0"/>
                        <a:t>Name</a:t>
                      </a:r>
                    </a:p>
                    <a:p>
                      <a:r>
                        <a:rPr lang="de-DE" sz="1400" dirty="0" smtClean="0"/>
                        <a:t>(Zulassungsnummer)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Wirkstoff(e)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Zulassung bis</a:t>
                      </a:r>
                      <a:endParaRPr lang="de-DE" dirty="0"/>
                    </a:p>
                  </a:txBody>
                  <a:tcPr/>
                </a:tc>
              </a:tr>
              <a:tr h="574042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Xen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Tari</a:t>
                      </a:r>
                      <a:endParaRPr lang="de-DE" dirty="0" smtClean="0"/>
                    </a:p>
                    <a:p>
                      <a:r>
                        <a:rPr lang="de-DE" sz="1400" dirty="0" smtClean="0"/>
                        <a:t>(024426-00)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Bacillus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thuringiensis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subsp</a:t>
                      </a:r>
                      <a:r>
                        <a:rPr lang="de-DE" sz="1200" dirty="0" smtClean="0"/>
                        <a:t>. </a:t>
                      </a:r>
                      <a:r>
                        <a:rPr lang="de-DE" sz="1200" dirty="0" err="1" smtClean="0"/>
                        <a:t>aizawai</a:t>
                      </a:r>
                      <a:r>
                        <a:rPr lang="de-DE" sz="1200" dirty="0" smtClean="0"/>
                        <a:t> Stamm ABTS-1857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30.04.2022</a:t>
                      </a:r>
                      <a:endParaRPr lang="de-DE" dirty="0"/>
                    </a:p>
                  </a:txBody>
                  <a:tcPr/>
                </a:tc>
              </a:tr>
              <a:tr h="574042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Turex</a:t>
                      </a:r>
                      <a:endParaRPr lang="de-DE" dirty="0" smtClean="0"/>
                    </a:p>
                    <a:p>
                      <a:r>
                        <a:rPr lang="de-DE" sz="1400" dirty="0" smtClean="0"/>
                        <a:t>(007638-00)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Bacillus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thuringiensis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subsp</a:t>
                      </a:r>
                      <a:r>
                        <a:rPr lang="de-DE" sz="1200" dirty="0" smtClean="0"/>
                        <a:t>. </a:t>
                      </a:r>
                      <a:r>
                        <a:rPr lang="de-DE" sz="1200" dirty="0" err="1" smtClean="0"/>
                        <a:t>aizawai</a:t>
                      </a:r>
                      <a:r>
                        <a:rPr lang="de-DE" sz="1200" dirty="0" smtClean="0"/>
                        <a:t> Stamm GC-91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30.04.2022</a:t>
                      </a:r>
                      <a:endParaRPr lang="de-DE" dirty="0"/>
                    </a:p>
                  </a:txBody>
                  <a:tcPr/>
                </a:tc>
              </a:tr>
              <a:tr h="589148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Dipel</a:t>
                      </a:r>
                      <a:r>
                        <a:rPr lang="de-DE" dirty="0" smtClean="0"/>
                        <a:t> ES </a:t>
                      </a:r>
                    </a:p>
                    <a:p>
                      <a:r>
                        <a:rPr lang="de-DE" sz="1400" dirty="0" smtClean="0"/>
                        <a:t>(024080-00)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/>
                        <a:t>Bacillus</a:t>
                      </a:r>
                      <a:r>
                        <a:rPr lang="de-DE" sz="1100" dirty="0" smtClean="0"/>
                        <a:t> </a:t>
                      </a:r>
                      <a:r>
                        <a:rPr lang="de-DE" sz="1100" dirty="0" err="1" smtClean="0"/>
                        <a:t>thuringiensis</a:t>
                      </a:r>
                      <a:r>
                        <a:rPr lang="de-DE" sz="1100" baseline="0" dirty="0" smtClean="0"/>
                        <a:t> </a:t>
                      </a:r>
                      <a:r>
                        <a:rPr lang="de-DE" sz="1100" baseline="0" dirty="0" err="1" smtClean="0"/>
                        <a:t>subsp</a:t>
                      </a:r>
                      <a:r>
                        <a:rPr lang="de-DE" sz="1100" baseline="0" dirty="0" smtClean="0"/>
                        <a:t>. </a:t>
                      </a:r>
                      <a:r>
                        <a:rPr lang="de-DE" sz="1100" baseline="0" dirty="0" err="1" smtClean="0"/>
                        <a:t>kurstaki</a:t>
                      </a:r>
                      <a:r>
                        <a:rPr lang="de-DE" sz="1100" baseline="0" dirty="0" smtClean="0"/>
                        <a:t> Stamm ABTS-351 (Stamm HD-1)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31.12.2021</a:t>
                      </a:r>
                      <a:endParaRPr lang="de-DE" dirty="0"/>
                    </a:p>
                  </a:txBody>
                  <a:tcPr/>
                </a:tc>
              </a:tr>
              <a:tr h="574042">
                <a:tc>
                  <a:txBody>
                    <a:bodyPr/>
                    <a:lstStyle/>
                    <a:p>
                      <a:r>
                        <a:rPr lang="de-DE" dirty="0" smtClean="0"/>
                        <a:t>Karate </a:t>
                      </a:r>
                      <a:r>
                        <a:rPr lang="de-DE" dirty="0" err="1" smtClean="0"/>
                        <a:t>Zeon</a:t>
                      </a:r>
                      <a:endParaRPr lang="de-DE" dirty="0" smtClean="0"/>
                    </a:p>
                    <a:p>
                      <a:r>
                        <a:rPr lang="de-DE" sz="1400" dirty="0" smtClean="0"/>
                        <a:t>(024675-00)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lambda-</a:t>
                      </a:r>
                      <a:r>
                        <a:rPr lang="de-DE" sz="1400" dirty="0" err="1" smtClean="0"/>
                        <a:t>Cyhalothrin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31.12.2022</a:t>
                      </a:r>
                      <a:endParaRPr lang="de-DE" dirty="0"/>
                    </a:p>
                  </a:txBody>
                  <a:tcPr/>
                </a:tc>
              </a:tr>
              <a:tr h="574042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Lamdex</a:t>
                      </a:r>
                      <a:r>
                        <a:rPr lang="de-DE" dirty="0" smtClean="0"/>
                        <a:t> Forte</a:t>
                      </a:r>
                    </a:p>
                    <a:p>
                      <a:r>
                        <a:rPr lang="de-DE" sz="1400" dirty="0" smtClean="0"/>
                        <a:t>(034178-00)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lambda-</a:t>
                      </a:r>
                      <a:r>
                        <a:rPr lang="de-DE" sz="1400" dirty="0" err="1" smtClean="0"/>
                        <a:t>Cyhalothrin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31.12.2022</a:t>
                      </a:r>
                      <a:endParaRPr lang="de-DE" dirty="0"/>
                    </a:p>
                  </a:txBody>
                  <a:tcPr/>
                </a:tc>
              </a:tr>
              <a:tr h="574042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Spruzit</a:t>
                      </a:r>
                      <a:r>
                        <a:rPr lang="de-DE" dirty="0" smtClean="0"/>
                        <a:t> Neu</a:t>
                      </a:r>
                    </a:p>
                    <a:p>
                      <a:r>
                        <a:rPr lang="de-DE" sz="1400" dirty="0" smtClean="0"/>
                        <a:t>(024780-60) nur </a:t>
                      </a:r>
                      <a:r>
                        <a:rPr lang="de-DE" sz="1400" dirty="0" err="1" smtClean="0"/>
                        <a:t>Gewh</a:t>
                      </a:r>
                      <a:r>
                        <a:rPr lang="de-DE" sz="1400" dirty="0" smtClean="0"/>
                        <a:t>.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Pyrethrine</a:t>
                      </a:r>
                      <a:r>
                        <a:rPr lang="de-DE" sz="1400" baseline="0" dirty="0" smtClean="0"/>
                        <a:t> + Rapsöl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mtClean="0"/>
                        <a:t>31.08.2022</a:t>
                      </a:r>
                      <a:endParaRPr lang="de-DE" dirty="0"/>
                    </a:p>
                  </a:txBody>
                  <a:tcPr/>
                </a:tc>
              </a:tr>
              <a:tr h="574042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NeemAzal</a:t>
                      </a:r>
                      <a:r>
                        <a:rPr lang="de-DE" dirty="0" smtClean="0"/>
                        <a:t>-T/S</a:t>
                      </a:r>
                    </a:p>
                    <a:p>
                      <a:r>
                        <a:rPr lang="de-DE" sz="1400" dirty="0" smtClean="0"/>
                        <a:t>(024436-00)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Azadirachtin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31.12.2023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05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55600" y="457200"/>
            <a:ext cx="850053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smtClean="0"/>
              <a:t>Fazit</a:t>
            </a:r>
          </a:p>
          <a:p>
            <a:pPr algn="ctr"/>
            <a:endParaRPr lang="de-DE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400" dirty="0" smtClean="0"/>
              <a:t>Der Buchsbaumzünsler bevorzugt wahrscheinlich </a:t>
            </a:r>
            <a:r>
              <a:rPr lang="de-DE" sz="2400" i="1" dirty="0" smtClean="0"/>
              <a:t>B. </a:t>
            </a:r>
            <a:r>
              <a:rPr lang="de-DE" sz="2400" i="1" dirty="0" err="1" smtClean="0"/>
              <a:t>sempervirens</a:t>
            </a:r>
            <a:r>
              <a:rPr lang="de-DE" sz="2400" dirty="0" smtClean="0"/>
              <a:t>-Sorten, schädigt aber auch sehr stark </a:t>
            </a:r>
            <a:r>
              <a:rPr lang="de-DE" sz="2400" i="1" dirty="0" smtClean="0"/>
              <a:t>B. </a:t>
            </a:r>
            <a:r>
              <a:rPr lang="de-DE" sz="2400" i="1" dirty="0" err="1" smtClean="0"/>
              <a:t>microphylla</a:t>
            </a:r>
            <a:r>
              <a:rPr lang="de-DE" sz="2400" dirty="0" smtClean="0"/>
              <a:t>-Sorten.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400" dirty="0" smtClean="0"/>
              <a:t>Pflanzenschutzmittelbehandlungen – auch biologische – können erfolgreich durchgeführt werden.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400" i="1" dirty="0" err="1" smtClean="0"/>
              <a:t>Buxus</a:t>
            </a:r>
            <a:r>
              <a:rPr lang="de-DE" sz="2400" dirty="0"/>
              <a:t> </a:t>
            </a:r>
            <a:r>
              <a:rPr lang="de-DE" sz="2400" dirty="0" smtClean="0"/>
              <a:t>ist an einigen Standorten nach wie vor von Bedeutung, da er kalk-, schatten- schnittverträglich ist!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5113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" y="215662"/>
            <a:ext cx="9077457" cy="510447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22498" y="1777042"/>
            <a:ext cx="1802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rgbClr val="C00000"/>
                </a:solidFill>
              </a:rPr>
              <a:t>4969</a:t>
            </a:r>
            <a:endParaRPr lang="de-DE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7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0125" y="354842"/>
            <a:ext cx="8843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/>
              <a:t>Deckelschildläuse an </a:t>
            </a:r>
            <a:r>
              <a:rPr lang="de-DE" sz="3200" b="1" dirty="0" err="1" smtClean="0"/>
              <a:t>Abies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nordmanniana</a:t>
            </a:r>
            <a:endParaRPr lang="de-DE" sz="3200" b="1" dirty="0" smtClean="0"/>
          </a:p>
          <a:p>
            <a:pPr algn="ctr"/>
            <a:endParaRPr lang="de-DE" sz="3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16" y="955343"/>
            <a:ext cx="6616692" cy="496133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86" y="1115409"/>
            <a:ext cx="6189751" cy="46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0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8364" y="436728"/>
            <a:ext cx="86799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/>
              <a:t>Deckelschildläuse an </a:t>
            </a:r>
            <a:r>
              <a:rPr lang="de-DE" sz="3200" b="1" dirty="0" err="1" smtClean="0"/>
              <a:t>Abies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nordmanniana</a:t>
            </a:r>
            <a:endParaRPr lang="de-DE" sz="32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In inneren und unteren Kronenbereichen vergilbte, fleckig-gebänderte, gelbliche Nadeln.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Bei genauer Untersuchung (drei Betriebe aus S-H und 2 Betriebe in MV) stellte sich Deckelschildlausbefall heraus.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Erfolgreiche Bekämpfung erfolgt mit gegen SL zugelassenen Insektiziden beim Vorliegen der beweglichen Larvenstadien im Frühjahr, z.B. mit </a:t>
            </a:r>
            <a:r>
              <a:rPr lang="de-DE" sz="2400" dirty="0" err="1" smtClean="0"/>
              <a:t>Mospilan</a:t>
            </a:r>
            <a:r>
              <a:rPr lang="de-DE" sz="2400" dirty="0" smtClean="0"/>
              <a:t> SG.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smtClean="0"/>
              <a:t>Hervorragende Bekämpfungserfolge mit dem Präparat </a:t>
            </a:r>
            <a:r>
              <a:rPr lang="de-DE" sz="2400" dirty="0" err="1" smtClean="0"/>
              <a:t>Applaud</a:t>
            </a:r>
            <a:r>
              <a:rPr lang="de-DE" sz="2400" dirty="0" smtClean="0"/>
              <a:t> 25 SC (</a:t>
            </a:r>
            <a:r>
              <a:rPr lang="de-DE" sz="2400" dirty="0" err="1" smtClean="0"/>
              <a:t>Buprofezin</a:t>
            </a:r>
            <a:r>
              <a:rPr lang="de-DE" sz="2400" dirty="0" smtClean="0"/>
              <a:t>) 2020.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6889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Nadelfraß durch Rüsselkäfer-Arten</a:t>
            </a:r>
            <a:endParaRPr lang="de-DE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80" y="899757"/>
            <a:ext cx="6988982" cy="5241736"/>
          </a:xfrm>
        </p:spPr>
      </p:pic>
      <p:sp>
        <p:nvSpPr>
          <p:cNvPr id="5" name="Textfeld 4"/>
          <p:cNvSpPr txBox="1"/>
          <p:nvPr/>
        </p:nvSpPr>
        <p:spPr>
          <a:xfrm>
            <a:off x="1146412" y="1282890"/>
            <a:ext cx="3848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Kahlnahtiger Graurüssler </a:t>
            </a:r>
          </a:p>
          <a:p>
            <a:r>
              <a:rPr lang="de-DE" sz="1400" dirty="0" smtClean="0">
                <a:solidFill>
                  <a:schemeClr val="bg1"/>
                </a:solidFill>
              </a:rPr>
              <a:t>(</a:t>
            </a:r>
            <a:r>
              <a:rPr lang="de-DE" sz="1400" dirty="0" err="1" smtClean="0">
                <a:solidFill>
                  <a:schemeClr val="bg1"/>
                </a:solidFill>
              </a:rPr>
              <a:t>Strophosoma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melanogrammus</a:t>
            </a:r>
            <a:r>
              <a:rPr lang="de-DE" sz="1400" dirty="0" smtClean="0">
                <a:solidFill>
                  <a:schemeClr val="bg1"/>
                </a:solidFill>
              </a:rPr>
              <a:t>)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Rüsselkäfer-Arten</a:t>
            </a:r>
            <a:endParaRPr lang="de-DE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 Ende Juli konnte in den zurückliegenden Jahren in einigen Beständen die auffällige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Fraßtätigkeit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 Nadeln,  teilweise an der Rinde von Blaufichten und Nordmanntannen, oft am Terminaltrieb, beobachtet werden.</a:t>
            </a:r>
          </a:p>
          <a:p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Fraßtätigkeit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kann witterungsbedingt bis Ende Oktober anhalten.</a:t>
            </a:r>
          </a:p>
          <a:p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Insektizide gegen Rüsselkäfer-Arten (Auswahl):  </a:t>
            </a:r>
            <a:b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Decis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forte, Karate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Zeon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Mavrik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Vita, Spin Tor, Steward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2592"/>
          </a:xfrm>
        </p:spPr>
        <p:txBody>
          <a:bodyPr/>
          <a:lstStyle/>
          <a:p>
            <a:r>
              <a:rPr lang="de-DE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Spinn- und Gallmilben</a:t>
            </a:r>
            <a:endParaRPr lang="de-DE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93743" y="3902459"/>
            <a:ext cx="24920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1"/>
                </a:solidFill>
              </a:rPr>
              <a:t>Fotos: Kurt Lange</a:t>
            </a:r>
            <a:endParaRPr lang="de-DE" sz="105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0849" y="4349371"/>
            <a:ext cx="85153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altLang="de-DE" b="1" dirty="0" smtClean="0"/>
              <a:t> </a:t>
            </a:r>
            <a:r>
              <a:rPr lang="de-DE" altLang="de-DE" sz="2000" b="1" dirty="0" smtClean="0"/>
              <a:t>Kontrollen </a:t>
            </a:r>
            <a:r>
              <a:rPr lang="de-DE" altLang="de-DE" sz="2000" b="1" dirty="0"/>
              <a:t>ab Anfang April durchführen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altLang="de-DE" sz="2000" b="1" dirty="0"/>
              <a:t> Kontrolle von 2 – 3 Nadeljahrgängen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altLang="de-DE" sz="2000" b="1" dirty="0" smtClean="0"/>
              <a:t> Nach </a:t>
            </a:r>
            <a:r>
              <a:rPr lang="de-DE" altLang="de-DE" sz="2000" b="1" dirty="0"/>
              <a:t>Austrieb auch junge Nadeln </a:t>
            </a:r>
            <a:r>
              <a:rPr lang="de-DE" altLang="de-DE" sz="2000" b="1" dirty="0" smtClean="0"/>
              <a:t>kontrollieren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altLang="de-DE" sz="2000" b="1" dirty="0" smtClean="0"/>
              <a:t>In einigen Weihnachtsbaumbeständen mit </a:t>
            </a:r>
            <a:r>
              <a:rPr lang="de-DE" altLang="de-DE" sz="2000" b="1" dirty="0" err="1" smtClean="0"/>
              <a:t>Picea</a:t>
            </a:r>
            <a:r>
              <a:rPr lang="de-DE" altLang="de-DE" sz="2000" b="1" dirty="0" smtClean="0"/>
              <a:t>-Arten und </a:t>
            </a:r>
            <a:r>
              <a:rPr lang="de-DE" altLang="de-DE" sz="2000" b="1" dirty="0" err="1" smtClean="0"/>
              <a:t>Abies</a:t>
            </a:r>
            <a:r>
              <a:rPr lang="de-DE" altLang="de-DE" sz="2000" b="1" dirty="0" smtClean="0"/>
              <a:t> </a:t>
            </a:r>
            <a:r>
              <a:rPr lang="de-DE" altLang="de-DE" sz="2000" b="1" dirty="0" err="1" smtClean="0"/>
              <a:t>lasiocarpa</a:t>
            </a:r>
            <a:r>
              <a:rPr lang="de-DE" altLang="de-DE" sz="2000" b="1" dirty="0" smtClean="0"/>
              <a:t>-Anpflanzungen starker Befall!</a:t>
            </a:r>
          </a:p>
          <a:p>
            <a:pPr algn="ctr"/>
            <a:endParaRPr lang="de-DE" altLang="de-DE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8" y="1037231"/>
            <a:ext cx="4238111" cy="317256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38" y="1047824"/>
            <a:ext cx="4215961" cy="316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2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Bekämpfung:</a:t>
            </a:r>
            <a:endParaRPr lang="de-DE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257424" y="895467"/>
            <a:ext cx="513397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b="1" dirty="0" smtClean="0"/>
              <a:t>Anfang </a:t>
            </a:r>
            <a:r>
              <a:rPr lang="de-DE" sz="2400" b="1" dirty="0"/>
              <a:t>April mit Netzschwefelpräparaten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b="1" dirty="0"/>
              <a:t>Nach dem Austrieb mit </a:t>
            </a:r>
            <a:r>
              <a:rPr lang="de-DE" sz="2400" b="1" dirty="0" err="1"/>
              <a:t>Akariziden</a:t>
            </a:r>
            <a:endParaRPr lang="de-DE" sz="24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b="1" dirty="0"/>
              <a:t>Kumulus WG (Netzschwefel) 2,0 kg/ha je Meter </a:t>
            </a:r>
            <a:r>
              <a:rPr lang="de-DE" sz="2400" b="1" dirty="0" err="1"/>
              <a:t>Baumhöhe</a:t>
            </a:r>
            <a:r>
              <a:rPr lang="de-DE" sz="2400" b="1" dirty="0"/>
              <a:t> </a:t>
            </a:r>
            <a:endParaRPr lang="de-DE" sz="2400" b="1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b="1" dirty="0" smtClean="0"/>
              <a:t>Ab </a:t>
            </a:r>
            <a:r>
              <a:rPr lang="de-DE" sz="2400" b="1" dirty="0"/>
              <a:t>Mitte Juli ist die Anwendung von Netzschwefel wieder </a:t>
            </a:r>
            <a:r>
              <a:rPr lang="de-DE" sz="2400" b="1" dirty="0" smtClean="0"/>
              <a:t>    </a:t>
            </a:r>
            <a:r>
              <a:rPr lang="de-DE" sz="2400" b="1" dirty="0"/>
              <a:t>möglich </a:t>
            </a:r>
            <a:endParaRPr lang="de-DE" sz="2400" b="1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b="1" dirty="0" smtClean="0"/>
              <a:t>In </a:t>
            </a:r>
            <a:r>
              <a:rPr lang="de-DE" sz="2400" b="1" dirty="0"/>
              <a:t>Verkaufsquartieren ab August kein Netzschwefel mehr. Belags- und Geruchsbildung!</a:t>
            </a:r>
          </a:p>
        </p:txBody>
      </p:sp>
    </p:spTree>
    <p:extLst>
      <p:ext uri="{BB962C8B-B14F-4D97-AF65-F5344CB8AC3E}">
        <p14:creationId xmlns:p14="http://schemas.microsoft.com/office/powerpoint/2010/main" val="275731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Präparate gegen Spinn- und Gallmilben (Auswahl) 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8197669"/>
              </p:ext>
            </p:extLst>
          </p:nvPr>
        </p:nvGraphicFramePr>
        <p:xfrm>
          <a:off x="116384" y="1159738"/>
          <a:ext cx="8906836" cy="3634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83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35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05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053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75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753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0389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10769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Präparat (Wirkstoff)</a:t>
                      </a:r>
                      <a:endParaRPr kumimoji="0" lang="de-DE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398" marR="84398" marT="42210" marB="422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Resis-</a:t>
                      </a:r>
                      <a:r>
                        <a:rPr kumimoji="0" lang="de-DE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tenz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398" marR="84398" marT="42210" marB="422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  <a:endParaRPr kumimoji="0" lang="de-DE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398" marR="84398" marT="42210" marB="422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7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Aufw</a:t>
                      </a:r>
                      <a:r>
                        <a:rPr kumimoji="0" lang="de-DE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./ha </a:t>
                      </a:r>
                      <a:r>
                        <a:rPr kumimoji="0" lang="de-DE" sz="17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Konzentr</a:t>
                      </a:r>
                      <a:r>
                        <a:rPr kumimoji="0" lang="de-DE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de-DE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398" marR="84398" marT="42210" marB="42210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Wirkung gegen</a:t>
                      </a:r>
                      <a:endParaRPr kumimoji="0" lang="de-DE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398" marR="84398" marT="42210" marB="42210" horzOverflow="overflow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3822">
                <a:tc gridSpan="4"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398" marR="84398" marT="42210" marB="422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Larve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398" marR="84398" marT="42210" marB="422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Adulte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398" marR="84398" marT="42210" marB="42210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3822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Netzschwefelpräparate, Kumulus WG </a:t>
                      </a:r>
                      <a:r>
                        <a:rPr kumimoji="0" lang="de-DE" sz="15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(NS 800 g/kg; Gallmilben §22)</a:t>
                      </a:r>
                      <a:endParaRPr kumimoji="0" lang="de-DE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M2</a:t>
                      </a: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Zul.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2,5 - 5 kg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de-DE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1620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Kanemite</a:t>
                      </a:r>
                      <a:r>
                        <a:rPr kumimoji="0" lang="de-DE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 </a:t>
                      </a:r>
                      <a:r>
                        <a:rPr kumimoji="0" lang="de-DE" sz="15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de-DE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Acequinocyl</a:t>
                      </a: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150 g/l)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B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Zul.</a:t>
                      </a:r>
                    </a:p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1,25 - 1,87 l</a:t>
                      </a:r>
                      <a:endParaRPr kumimoji="0" lang="de-DE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de-DE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kumimoji="0" lang="de-DE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kumimoji="0" lang="de-DE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62495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Kiron</a:t>
                      </a:r>
                      <a:r>
                        <a:rPr kumimoji="0" lang="de-DE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de-DE" sz="15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de-DE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Fenpyroximat</a:t>
                      </a: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51,2 g/l)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 A</a:t>
                      </a: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Zul.</a:t>
                      </a: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0,9 - 1,5 l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de-DE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35" marB="33235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62495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Micula</a:t>
                      </a: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(Rapsöl 777 g/l)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28" marB="3322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83070" marR="83070" marT="33228" marB="3322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Zul.</a:t>
                      </a:r>
                    </a:p>
                  </a:txBody>
                  <a:tcPr marL="83070" marR="83070" marT="33228" marB="3322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12 - 24 l</a:t>
                      </a:r>
                    </a:p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2,0 %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28" marB="3322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de-DE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28" marB="3322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28" marB="3322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kumimoji="0" lang="de-DE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070" marR="83070" marT="33228" marB="33228" horzOverflow="overflow"/>
                </a:tc>
                <a:extLst>
                  <a:ext uri="{0D108BD9-81ED-4DB2-BD59-A6C34878D82A}">
                    <a16:rowId xmlns:a16="http://schemas.microsoft.com/office/drawing/2014/main" xmlns="" val="1373316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34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1. Aufgabenumfang  des PSD S-H in Baumschulen &amp; in Weihnachtsbaumbetrieben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199" y="1637731"/>
            <a:ext cx="8469747" cy="4476464"/>
          </a:xfrm>
        </p:spPr>
        <p:txBody>
          <a:bodyPr/>
          <a:lstStyle/>
          <a:p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Bestimmen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von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Pflanzenkrankheiten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Schädlingen &amp; Beratung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Durchführung von Pflanzenschutzmittelversuchen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Genehmigungen nach § 22 (2) Pflanzenschutzgesetz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Erstellung von Warndiensten.</a:t>
            </a:r>
          </a:p>
        </p:txBody>
      </p:sp>
    </p:spTree>
    <p:extLst>
      <p:ext uri="{BB962C8B-B14F-4D97-AF65-F5344CB8AC3E}">
        <p14:creationId xmlns:p14="http://schemas.microsoft.com/office/powerpoint/2010/main" val="102803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Pilzliche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Schaderreger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V:\Fotos\MesterElke\Obst\Kernobst\Malus\Schorf\Malus_Venturia_Me_0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99" y="866775"/>
            <a:ext cx="6968068" cy="522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:\Fotos\MesterElke\Gehölze\Laubgehölze\Rosa\Sternrußtau\Rosa_Sternrußtau_Me_0137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791" y="1071825"/>
            <a:ext cx="6078009" cy="455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78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Pilzliche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Blattfleckenerreger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Symptome variieren zwischen unterschiedlichen Schaderregern und Wirtspflanzen.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Flecken unterschiedlicher Größe, Form und Farbe an Blättern, Trieben und Früchten. Vorzeitiger Blattfall ist möglich, ebenso Triebflecken und -deformationen.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Manchmal sind Krankheiten unbedeutend, oft sind sie wichtig (Apfelschorf, Blattfallkrankheiten, Sternrußtau der Rose etc.).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Pilzliche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Blattfleckenerreger überdauern auf abgefallenem Laub oder an / in Knospenschuppen.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Vorbeugend an windoffene Lagen denken, befallene Blätter entsorgen.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Rechtzeitig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 Fungizide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einsetzen, wie etwa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Ortiva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Dithane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Vino WG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Polyram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WG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Score.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4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Wurzelfäule (</a:t>
            </a:r>
            <a:r>
              <a:rPr 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-Arten) an Gehölzen &amp; Stauden</a:t>
            </a:r>
            <a:endParaRPr lang="de-DE" sz="2200" dirty="0"/>
          </a:p>
        </p:txBody>
      </p:sp>
      <p:pic>
        <p:nvPicPr>
          <p:cNvPr id="1026" name="Picture 2" descr="C:\Users\Balster\Desktop\Phytophthora Ab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8" y="815975"/>
            <a:ext cx="4137818" cy="551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32669" y="1307662"/>
            <a:ext cx="4136694" cy="310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32670" y="2713457"/>
            <a:ext cx="4136695" cy="310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54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Wurzelfäule u. Triebsterben (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-Arten) an Gehölzen &amp; Stauden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Im Juli und August </a:t>
            </a:r>
            <a:r>
              <a:rPr lang="de-DE" sz="1800" smtClean="0">
                <a:latin typeface="Arial" panose="020B0604020202020204" pitchFamily="34" charset="0"/>
                <a:cs typeface="Arial" panose="020B0604020202020204" pitchFamily="34" charset="0"/>
              </a:rPr>
              <a:t>2019 und 2020 konnten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de-DE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Abies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Calluna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Erica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Gaultheria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Hydrangea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Lavandula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Pachysandra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welkende und absterbende Triebe festgestellt werden. Der Wurzelhalsbereich war häufig 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verbräunt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Der Erreger tritt häufig unter feucht-warmen Bedingungen auf und wird über den Wasserkreislauf verbreitet.</a:t>
            </a:r>
          </a:p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Bei </a:t>
            </a:r>
            <a:r>
              <a:rPr lang="de-DE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ramorum</a:t>
            </a:r>
            <a:r>
              <a:rPr lang="de-DE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handelt es sich um einen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Quarantäneschaderreger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Hauptwirtspflanzen sind Rhododendron und Viburnum.</a:t>
            </a:r>
          </a:p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Zur Schadensabwehr müssen befallene Pflanzen umgehend beseitigt werden. Auf trockene Kulturführung und die Entkeimung von Rücklaufwasser ist zu achten. </a:t>
            </a:r>
          </a:p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Behandlungen im Gießverfahren (UG): 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Aliette WG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Proplant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Spritzbehandlungen im Freiland mit 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Acrobat Plus WG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oder </a:t>
            </a:r>
            <a:r>
              <a:rPr 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Profiler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(§22).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0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671" y="345002"/>
            <a:ext cx="3893700" cy="603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198408" y="2967335"/>
            <a:ext cx="3433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7E41"/>
                </a:solidFill>
              </a:rPr>
              <a:t>https://www.lksh.de/fileadmin/PDFs/Gartenbau/Pflanzenschutz_in_der_Baumschule_01.pdf</a:t>
            </a:r>
            <a:endParaRPr lang="de-DE" dirty="0">
              <a:solidFill>
                <a:srgbClr val="007E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7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Danksagung und Literaturempfehlungen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Fotos: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Elke Mester, Thomas Balster</a:t>
            </a:r>
          </a:p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Pflanzenschutz-Ratgeber Baumschule“ (2019) und              „Schadbilder an Gehölzen“ (2016)</a:t>
            </a:r>
          </a:p>
        </p:txBody>
      </p:sp>
      <p:pic>
        <p:nvPicPr>
          <p:cNvPr id="8194" name="Picture 2" descr="C:\Users\Balster\Desktop\inh-GB-B-Broschuere_Pfschutz_Baumschu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819275"/>
            <a:ext cx="2857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V:\Fotos\MesterElke\Broschüre-Mester\Baumschulbroschüre\Lange\Ligustrum_Blattläuse_Me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809750"/>
            <a:ext cx="5588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32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Aktuelles aus dem Zulassungsbereich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Systhane</a:t>
            </a:r>
            <a:r>
              <a:rPr lang="de-DE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 EW 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(Fungizid) – Zulassungswiderruf zum 31.05.2021 (AF 30.11.2022)</a:t>
            </a:r>
          </a:p>
          <a:p>
            <a:r>
              <a:rPr lang="de-DE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FytoSave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(Fungizid) – Zulassung gegen EM (UG und F)</a:t>
            </a:r>
          </a:p>
          <a:p>
            <a:r>
              <a:rPr lang="de-DE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Teldor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(Fungizid) – Zulassungserweiterung gegen </a:t>
            </a:r>
            <a:r>
              <a:rPr lang="de-D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Botrytis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in Baumschulgehölzen im Freiland</a:t>
            </a:r>
          </a:p>
          <a:p>
            <a:r>
              <a:rPr lang="de-DE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Merpan</a:t>
            </a:r>
            <a:r>
              <a:rPr lang="de-DE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80 WDG 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(Fungizid) – Zulassungserweiterung in ZP im Freiland gegen </a:t>
            </a:r>
            <a:r>
              <a:rPr lang="de-D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pilzliche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Blattfleckenerreger </a:t>
            </a:r>
          </a:p>
          <a:p>
            <a:r>
              <a:rPr lang="de-DE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Dithane</a:t>
            </a:r>
            <a:r>
              <a:rPr lang="de-DE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Neo</a:t>
            </a:r>
            <a:r>
              <a:rPr lang="de-DE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</a:t>
            </a:r>
            <a:r>
              <a:rPr lang="de-DE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Dithane</a:t>
            </a:r>
            <a:r>
              <a:rPr lang="de-DE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Vino W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G (Fungizide) – Widerruf der Zulassung zum 04.07.2021 (AF 04.01.2022)</a:t>
            </a:r>
          </a:p>
          <a:p>
            <a:r>
              <a:rPr lang="de-DE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Sunfire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(Herbizid) – Zulassung in Baumschulgehölzen bis zum 31.10.2021</a:t>
            </a:r>
          </a:p>
          <a:p>
            <a:r>
              <a:rPr lang="de-DE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ConShape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(Wachstumsregler) – Zulassung zur Hemmung des Triebwachstums in Nordmanntannen</a:t>
            </a:r>
          </a:p>
          <a:p>
            <a:endParaRPr lang="de-DE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1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2576"/>
            <a:ext cx="8229600" cy="515937"/>
          </a:xfrm>
        </p:spPr>
        <p:txBody>
          <a:bodyPr/>
          <a:lstStyle/>
          <a:p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Integrierter Pflanzenschutz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r>
              <a:rPr lang="de-DE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bilden </a:t>
            </a:r>
            <a:r>
              <a:rPr lang="de-DE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vorbeugende Maßnahmen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um das Risiko eines Schaderregerbefalls zu reduzieren.</a:t>
            </a:r>
          </a:p>
          <a:p>
            <a:r>
              <a:rPr lang="de-DE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Indirekte Maßnahmen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Vorbeugung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Pflanzenhygiene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Widerstandsfähige Sorten, Abwehrkräfte stärken, Klimaeinfluss beachten, Ausschluss von Schaderregern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Direkte Maßnahmen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Bekämpfung der Schaderreger</a:t>
            </a:r>
            <a:b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Biologische PSM, Biotechnische Verfahren, Physikalische Maßnahmen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Chemische PSM (</a:t>
            </a:r>
            <a:r>
              <a:rPr lang="de-DE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Ziel des Integrierten Pflanzenschutzes ist, den Pflanzenschutzmitteleinsatz auf das notwendige Maß zu beschränken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Wirkung verbessern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Richtige Diagnose, Wahl des Mittels, optimaler Bekämpfungszeitpunkt, Applikationstechnik, Zusatzstoffe, Witterung, Abfolge von Bekämpfungsmaßnahmen.</a:t>
            </a:r>
          </a:p>
          <a:p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Wirkung erhalten – Resistenzmanagement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(frühzeitig eingreifen, Bei den PSM auf Resistenzgruppenwechsel achten, zulässige Anwendungshäufigkeit nicht überschreiten, zulässige Auswandmenge nicht unterschreiten)</a:t>
            </a:r>
          </a:p>
          <a:p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19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3. Abiotische Schadensursachen</a:t>
            </a:r>
            <a:b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(„physiologische“ oder „nichtparasitäre“ Schäden)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Pflanzenschäden, die nicht von Krankheitserregern oder Schädlingen hervorgerufen werden (Frostschäden, Kulturfehler, Nässeschäden etc.)</a:t>
            </a: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V:\Fotos\MesterElke\Abiotisch\Frost\Abies\Spätfrost_2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49" y="1752599"/>
            <a:ext cx="6261101" cy="469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V:\Fotos\MesterElke\Abiotisch\Frost\Abies\Fro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49" y="1752599"/>
            <a:ext cx="56642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86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6" y="213162"/>
            <a:ext cx="7625696" cy="571673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05934" y="423333"/>
            <a:ext cx="74167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solidFill>
                  <a:schemeClr val="bg1"/>
                </a:solidFill>
              </a:rPr>
              <a:t>4. Tierische Schaderreger</a:t>
            </a:r>
          </a:p>
          <a:p>
            <a:pPr algn="ctr"/>
            <a:endParaRPr lang="de-DE" sz="2000" dirty="0">
              <a:solidFill>
                <a:schemeClr val="bg1"/>
              </a:solidFill>
            </a:endParaRPr>
          </a:p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Buchsbaumzünsler </a:t>
            </a:r>
          </a:p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(</a:t>
            </a:r>
            <a:r>
              <a:rPr lang="de-DE" sz="3200" dirty="0" err="1" smtClean="0">
                <a:solidFill>
                  <a:schemeClr val="bg1"/>
                </a:solidFill>
              </a:rPr>
              <a:t>Cydalima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perspectalis</a:t>
            </a:r>
            <a:r>
              <a:rPr lang="de-DE" sz="3200" dirty="0" smtClean="0">
                <a:solidFill>
                  <a:schemeClr val="bg1"/>
                </a:solidFill>
              </a:rPr>
              <a:t>) </a:t>
            </a:r>
            <a:endParaRPr lang="de-D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c/ce/CydalimaPerspectalisMA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03" y="175122"/>
            <a:ext cx="8685126" cy="576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2600" y="313267"/>
            <a:ext cx="825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Buchsbaumzünsler – </a:t>
            </a:r>
            <a:r>
              <a:rPr lang="de-DE" sz="3200" dirty="0" err="1" smtClean="0">
                <a:solidFill>
                  <a:schemeClr val="bg1"/>
                </a:solidFill>
              </a:rPr>
              <a:t>Cydalima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perspectalis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82600" y="4741333"/>
            <a:ext cx="83481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</a:rPr>
              <a:t>Flügelspannweite 40 </a:t>
            </a:r>
            <a:r>
              <a:rPr lang="de-DE" sz="1400" dirty="0">
                <a:solidFill>
                  <a:schemeClr val="bg1"/>
                </a:solidFill>
              </a:rPr>
              <a:t>bis 45 </a:t>
            </a:r>
            <a:r>
              <a:rPr lang="de-DE" sz="1400" dirty="0" smtClean="0">
                <a:solidFill>
                  <a:schemeClr val="bg1"/>
                </a:solidFill>
              </a:rPr>
              <a:t>Millimeter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</a:rPr>
              <a:t>Vorderflügel meist </a:t>
            </a:r>
            <a:r>
              <a:rPr lang="de-DE" sz="1400" dirty="0">
                <a:solidFill>
                  <a:schemeClr val="bg1"/>
                </a:solidFill>
              </a:rPr>
              <a:t>seidig weiß </a:t>
            </a:r>
            <a:r>
              <a:rPr lang="de-DE" sz="1400" dirty="0" smtClean="0">
                <a:solidFill>
                  <a:schemeClr val="bg1"/>
                </a:solidFill>
              </a:rPr>
              <a:t>gefärbt mit </a:t>
            </a:r>
            <a:r>
              <a:rPr lang="de-DE" sz="1400" dirty="0">
                <a:solidFill>
                  <a:schemeClr val="bg1"/>
                </a:solidFill>
              </a:rPr>
              <a:t>einem breiten braunen Band </a:t>
            </a:r>
            <a:endParaRPr lang="de-DE" sz="140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bg1"/>
                </a:solidFill>
              </a:rPr>
              <a:t>Hinterflügel</a:t>
            </a:r>
            <a:r>
              <a:rPr lang="de-DE" sz="1400" dirty="0" smtClean="0">
                <a:solidFill>
                  <a:schemeClr val="bg1"/>
                </a:solidFill>
              </a:rPr>
              <a:t> seidig </a:t>
            </a:r>
            <a:r>
              <a:rPr lang="de-DE" sz="1400" dirty="0">
                <a:solidFill>
                  <a:schemeClr val="bg1"/>
                </a:solidFill>
              </a:rPr>
              <a:t>weiß </a:t>
            </a:r>
            <a:r>
              <a:rPr lang="de-DE" sz="1400" dirty="0" smtClean="0">
                <a:solidFill>
                  <a:schemeClr val="bg1"/>
                </a:solidFill>
              </a:rPr>
              <a:t>mit braunem Saum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bg1"/>
                </a:solidFill>
              </a:rPr>
              <a:t>Raupen bis </a:t>
            </a:r>
            <a:r>
              <a:rPr lang="de-DE" sz="1400" dirty="0">
                <a:solidFill>
                  <a:schemeClr val="bg1"/>
                </a:solidFill>
              </a:rPr>
              <a:t>zu fünf Zentimeter lang, gelbgrün bis dunkelgrün sowie schwarz und weiß gestreift, mit schwarzen Punkten, weißen Borsten und schwarzer Kopfkapsel. </a:t>
            </a:r>
            <a:endParaRPr lang="de-DE" sz="140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s://upload.wikimedia.org/wikipedia/commons/d/d6/Cydalima_perspectalis_%28Crambidae%29_-_%28caterpillar%29%2C_Ammerzoden%2C_the_Netherlan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91635" y="967891"/>
            <a:ext cx="2197098" cy="164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31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9333" y="364067"/>
            <a:ext cx="88307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Buchsbaumzünsler – </a:t>
            </a:r>
            <a:r>
              <a:rPr lang="de-DE" sz="2800" dirty="0" err="1" smtClean="0"/>
              <a:t>Cydalima</a:t>
            </a:r>
            <a:r>
              <a:rPr lang="de-DE" sz="2800" dirty="0" smtClean="0"/>
              <a:t> </a:t>
            </a:r>
            <a:r>
              <a:rPr lang="de-DE" sz="2800" dirty="0" err="1" smtClean="0"/>
              <a:t>perspectalis</a:t>
            </a:r>
            <a:endParaRPr lang="de-DE" sz="2800" dirty="0" smtClean="0"/>
          </a:p>
          <a:p>
            <a:endParaRPr lang="de-DE" sz="2800" dirty="0"/>
          </a:p>
          <a:p>
            <a:r>
              <a:rPr lang="de-DE" sz="2800" dirty="0" smtClean="0">
                <a:solidFill>
                  <a:srgbClr val="00B050"/>
                </a:solidFill>
              </a:rPr>
              <a:t>Woher kommt der Zünsler?</a:t>
            </a:r>
          </a:p>
          <a:p>
            <a:pPr algn="ctr"/>
            <a:endParaRPr lang="de-DE" sz="2800" dirty="0" smtClean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smtClean="0"/>
              <a:t>Humide, subtropische Regionen Ostasiens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 smtClean="0"/>
              <a:t>China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 smtClean="0"/>
              <a:t>Korea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 smtClean="0"/>
              <a:t>Japan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 smtClean="0"/>
              <a:t>Östliche russische Provinzen</a:t>
            </a:r>
            <a:endParaRPr lang="de-DE" sz="2800" dirty="0"/>
          </a:p>
        </p:txBody>
      </p:sp>
      <p:pic>
        <p:nvPicPr>
          <p:cNvPr id="2050" name="Picture 2" descr="Bildergebnis für karte südostasie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79" y="2535493"/>
            <a:ext cx="3705788" cy="30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56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1491</Words>
  <Application>Microsoft Office PowerPoint</Application>
  <PresentationFormat>Bildschirmpräsentation (4:3)</PresentationFormat>
  <Paragraphs>299</Paragraphs>
  <Slides>36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36</vt:i4>
      </vt:variant>
    </vt:vector>
  </HeadingPairs>
  <TitlesOfParts>
    <vt:vector size="38" baseType="lpstr">
      <vt:lpstr>Benutzerdefiniertes Design</vt:lpstr>
      <vt:lpstr>1_Benutzerdefiniertes Design</vt:lpstr>
      <vt:lpstr>PowerPoint-Präsentation</vt:lpstr>
      <vt:lpstr>Aktuelles aus der  Pflanzenschutzberatung</vt:lpstr>
      <vt:lpstr>  1. Aufgabenumfang  des PSD S-H in Baumschulen &amp; in Weihnachtsbaumbetrieben</vt:lpstr>
      <vt:lpstr>2. Aktuelles aus dem Zulassungsbereich</vt:lpstr>
      <vt:lpstr>Integrierter Pflanzenschutz</vt:lpstr>
      <vt:lpstr>3. Abiotische Schadensursachen („physiologische“ oder „nichtparasitäre“ Schäden)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Nadelfraß durch Rüsselkäfer-Arten</vt:lpstr>
      <vt:lpstr>Rüsselkäfer-Arten</vt:lpstr>
      <vt:lpstr>Spinn- und Gallmilben</vt:lpstr>
      <vt:lpstr>Bekämpfung:</vt:lpstr>
      <vt:lpstr>Präparate gegen Spinn- und Gallmilben (Auswahl) </vt:lpstr>
      <vt:lpstr>5. Pilzliche Schaderreger</vt:lpstr>
      <vt:lpstr>Pilzliche Blattfleckenerreger</vt:lpstr>
      <vt:lpstr>Wurzelfäule (Phytophthora-Arten) an Gehölzen &amp; Stauden</vt:lpstr>
      <vt:lpstr>Wurzelfäule u. Triebsterben (Phytophthora-Arten) an Gehölzen &amp; Stauden</vt:lpstr>
      <vt:lpstr>PowerPoint-Präsentation</vt:lpstr>
      <vt:lpstr>Danksagung und Literaturempfehlungen</vt:lpstr>
      <vt:lpstr>PowerPoint-Präsentation</vt:lpstr>
    </vt:vector>
  </TitlesOfParts>
  <Company>Ideefix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die Überschrift</dc:title>
  <dc:creator>ideefix</dc:creator>
  <cp:lastModifiedBy>Balster Thomas</cp:lastModifiedBy>
  <cp:revision>230</cp:revision>
  <dcterms:created xsi:type="dcterms:W3CDTF">2013-03-18T10:34:20Z</dcterms:created>
  <dcterms:modified xsi:type="dcterms:W3CDTF">2021-06-07T09:45:54Z</dcterms:modified>
</cp:coreProperties>
</file>